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60" r:id="rId3"/>
    <p:sldId id="259" r:id="rId4"/>
    <p:sldId id="261" r:id="rId5"/>
    <p:sldId id="266" r:id="rId6"/>
    <p:sldId id="267" r:id="rId7"/>
    <p:sldId id="263" r:id="rId8"/>
    <p:sldId id="275" r:id="rId9"/>
    <p:sldId id="278" r:id="rId10"/>
    <p:sldId id="264" r:id="rId11"/>
    <p:sldId id="277" r:id="rId12"/>
    <p:sldId id="268" r:id="rId13"/>
    <p:sldId id="273" r:id="rId14"/>
    <p:sldId id="274" r:id="rId15"/>
    <p:sldId id="262" r:id="rId16"/>
    <p:sldId id="269" r:id="rId17"/>
    <p:sldId id="270" r:id="rId18"/>
    <p:sldId id="279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58E450A-ACCE-4ABD-8782-67E6B3AA1849}">
          <p14:sldIdLst>
            <p14:sldId id="257"/>
            <p14:sldId id="260"/>
            <p14:sldId id="259"/>
            <p14:sldId id="261"/>
            <p14:sldId id="266"/>
            <p14:sldId id="267"/>
            <p14:sldId id="263"/>
            <p14:sldId id="275"/>
            <p14:sldId id="278"/>
            <p14:sldId id="264"/>
            <p14:sldId id="277"/>
            <p14:sldId id="268"/>
            <p14:sldId id="273"/>
            <p14:sldId id="274"/>
            <p14:sldId id="262"/>
            <p14:sldId id="269"/>
            <p14:sldId id="270"/>
            <p14:sldId id="27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CCCF"/>
    <a:srgbClr val="2B3D51"/>
    <a:srgbClr val="6284A7"/>
    <a:srgbClr val="3D343D"/>
    <a:srgbClr val="FFFFFF"/>
    <a:srgbClr val="436281"/>
    <a:srgbClr val="258433"/>
    <a:srgbClr val="29A066"/>
    <a:srgbClr val="5463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28" autoAdjust="0"/>
    <p:restoredTop sz="94622" autoAdjust="0"/>
  </p:normalViewPr>
  <p:slideViewPr>
    <p:cSldViewPr>
      <p:cViewPr>
        <p:scale>
          <a:sx n="86" d="100"/>
          <a:sy n="86" d="100"/>
        </p:scale>
        <p:origin x="-702" y="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551E3-1AF8-4B8C-A8A7-DF774F5B7FC7}" type="datetimeFigureOut">
              <a:rPr lang="en-US" smtClean="0"/>
              <a:t>7/18/2013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2FA6E1-1EE0-4053-B968-429E993A6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679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FA6E1-1EE0-4053-B968-429E993A65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04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FA6E1-1EE0-4053-B968-429E993A65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398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FA6E1-1EE0-4053-B968-429E993A65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398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FA6E1-1EE0-4053-B968-429E993A65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398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FA6E1-1EE0-4053-B968-429E993A65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04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FA6E1-1EE0-4053-B968-429E993A65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04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FA6E1-1EE0-4053-B968-429E993A65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04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54636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AE725159-DF9F-4BE7-BB00-C10C68F7DD04}" type="datetime1">
              <a:rPr lang="en-US" smtClean="0"/>
              <a:pPr/>
              <a:t>7/18/2013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 smtClean="0">
                <a:solidFill>
                  <a:srgbClr val="546368"/>
                </a:solidFill>
                <a:latin typeface="Arial" pitchFamily="34" charset="0"/>
                <a:cs typeface="Arial" pitchFamily="34" charset="0"/>
              </a:rPr>
              <a:t>Uli</a:t>
            </a:r>
            <a:r>
              <a:rPr lang="en-US" dirty="0" smtClean="0">
                <a:solidFill>
                  <a:srgbClr val="546368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solidFill>
                  <a:srgbClr val="546368"/>
                </a:solidFill>
                <a:latin typeface="Arial" pitchFamily="34" charset="0"/>
                <a:cs typeface="Arial" pitchFamily="34" charset="0"/>
              </a:rPr>
              <a:t>Strötz</a:t>
            </a:r>
            <a:endParaRPr lang="en-US" dirty="0">
              <a:solidFill>
                <a:srgbClr val="546368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89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54636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1AD030AA-C92C-4DAC-BE34-CDEF696A407D}" type="datetime1">
              <a:rPr lang="en-US" smtClean="0"/>
              <a:pPr/>
              <a:t>7/18/2013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 smtClean="0">
                <a:solidFill>
                  <a:srgbClr val="546368"/>
                </a:solidFill>
                <a:latin typeface="Arial" pitchFamily="34" charset="0"/>
                <a:cs typeface="Arial" pitchFamily="34" charset="0"/>
              </a:rPr>
              <a:t>Uli</a:t>
            </a:r>
            <a:r>
              <a:rPr lang="en-US" dirty="0" smtClean="0">
                <a:solidFill>
                  <a:srgbClr val="546368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solidFill>
                  <a:srgbClr val="546368"/>
                </a:solidFill>
                <a:latin typeface="Arial" pitchFamily="34" charset="0"/>
                <a:cs typeface="Arial" pitchFamily="34" charset="0"/>
              </a:rPr>
              <a:t>Strötz</a:t>
            </a:r>
            <a:endParaRPr lang="en-US" dirty="0">
              <a:solidFill>
                <a:srgbClr val="546368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96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B3D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54636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82CF1FC-864D-498B-A539-928670598E5B}" type="datetime1">
              <a:rPr lang="en-US" smtClean="0"/>
              <a:pPr/>
              <a:t>7/18/2013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 smtClean="0">
                <a:solidFill>
                  <a:srgbClr val="546368"/>
                </a:solidFill>
                <a:latin typeface="Arial" pitchFamily="34" charset="0"/>
                <a:cs typeface="Arial" pitchFamily="34" charset="0"/>
              </a:rPr>
              <a:t>Uli</a:t>
            </a:r>
            <a:r>
              <a:rPr lang="en-US" dirty="0" smtClean="0">
                <a:solidFill>
                  <a:srgbClr val="546368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solidFill>
                  <a:srgbClr val="546368"/>
                </a:solidFill>
                <a:latin typeface="Arial" pitchFamily="34" charset="0"/>
                <a:cs typeface="Arial" pitchFamily="34" charset="0"/>
              </a:rPr>
              <a:t>Strötz</a:t>
            </a:r>
            <a:endParaRPr lang="en-US" dirty="0">
              <a:solidFill>
                <a:srgbClr val="546368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476999" y="6096000"/>
            <a:ext cx="2684417" cy="762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000" dirty="0">
              <a:solidFill>
                <a:srgbClr val="546368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837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hf sldNum="0"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emf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jpeg"/><Relationship Id="rId7" Type="http://schemas.openxmlformats.org/officeDocument/2006/relationships/image" Target="../media/image14.emf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11" Type="http://schemas.openxmlformats.org/officeDocument/2006/relationships/image" Target="../media/image18.png"/><Relationship Id="rId5" Type="http://schemas.openxmlformats.org/officeDocument/2006/relationships/image" Target="../media/image12.emf"/><Relationship Id="rId10" Type="http://schemas.openxmlformats.org/officeDocument/2006/relationships/image" Target="../media/image17.png"/><Relationship Id="rId4" Type="http://schemas.openxmlformats.org/officeDocument/2006/relationships/image" Target="../media/image11.emf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409700" y="2819400"/>
            <a:ext cx="6324600" cy="1143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000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COST MODEL</a:t>
            </a:r>
            <a:endParaRPr lang="en-US" sz="6000" dirty="0">
              <a:solidFill>
                <a:srgbClr val="C4CCC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171700" y="1905000"/>
            <a:ext cx="4800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solidFill>
                  <a:srgbClr val="546368"/>
                </a:solidFill>
                <a:latin typeface="Arial" pitchFamily="34" charset="0"/>
                <a:cs typeface="Arial" pitchFamily="34" charset="0"/>
              </a:rPr>
              <a:t>Forestry Scenario Planner</a:t>
            </a:r>
            <a:endParaRPr lang="en-US" sz="2000" dirty="0">
              <a:solidFill>
                <a:srgbClr val="546368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47C7B2E-C77C-439F-BEFB-EA5B3B9D25D7}" type="datetime1">
              <a:rPr lang="en-US" smtClean="0"/>
              <a:t>7/18/2013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srgbClr val="546368"/>
                </a:solidFill>
                <a:latin typeface="Arial" pitchFamily="34" charset="0"/>
                <a:cs typeface="Arial" pitchFamily="34" charset="0"/>
              </a:rPr>
              <a:t>Uli Strötz – GIS Intern</a:t>
            </a:r>
            <a:endParaRPr lang="en-US" dirty="0">
              <a:solidFill>
                <a:srgbClr val="546368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56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AD030AA-C92C-4DAC-BE34-CDEF696A407D}" type="datetime1">
              <a:rPr lang="en-US" smtClean="0"/>
              <a:pPr/>
              <a:t>7/18/2013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srgbClr val="546368"/>
                </a:solidFill>
                <a:latin typeface="Arial" pitchFamily="34" charset="0"/>
                <a:cs typeface="Arial" pitchFamily="34" charset="0"/>
              </a:rPr>
              <a:t>Uli Strötz – GIS Intern</a:t>
            </a:r>
            <a:endParaRPr lang="en-US" dirty="0">
              <a:solidFill>
                <a:srgbClr val="546368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457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29A066"/>
                </a:solidFill>
                <a:latin typeface="Arial" pitchFamily="34" charset="0"/>
                <a:cs typeface="Arial" pitchFamily="34" charset="0"/>
              </a:rPr>
              <a:t>Hauling Model</a:t>
            </a:r>
            <a:endParaRPr lang="en-US" sz="4000" dirty="0">
              <a:solidFill>
                <a:srgbClr val="29A066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10" descr="http://www.timbersure.net/images/subhea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8" r="6979"/>
          <a:stretch/>
        </p:blipFill>
        <p:spPr bwMode="auto">
          <a:xfrm>
            <a:off x="301752" y="457200"/>
            <a:ext cx="1992749" cy="122529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200400" y="1371600"/>
            <a:ext cx="5638800" cy="5486400"/>
          </a:xfrm>
          <a:prstGeom prst="rect">
            <a:avLst/>
          </a:prstGeom>
          <a:noFill/>
          <a:ln>
            <a:solidFill>
              <a:srgbClr val="2B3D5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2816352"/>
            <a:ext cx="727710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 descr="Microsoft Excel 2013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C4CCC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039" y="1671689"/>
            <a:ext cx="1384011" cy="547350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C4CCC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690" y="1529307"/>
            <a:ext cx="869780" cy="96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49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AD030AA-C92C-4DAC-BE34-CDEF696A407D}" type="datetime1">
              <a:rPr lang="en-US" smtClean="0"/>
              <a:pPr/>
              <a:t>7/18/2013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srgbClr val="546368"/>
                </a:solidFill>
                <a:latin typeface="Arial" pitchFamily="34" charset="0"/>
                <a:cs typeface="Arial" pitchFamily="34" charset="0"/>
              </a:rPr>
              <a:t>Uli Strötz – GIS Intern</a:t>
            </a:r>
            <a:endParaRPr lang="en-US" dirty="0">
              <a:solidFill>
                <a:srgbClr val="546368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457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29A066"/>
                </a:solidFill>
                <a:latin typeface="Arial" pitchFamily="34" charset="0"/>
                <a:cs typeface="Arial" pitchFamily="34" charset="0"/>
              </a:rPr>
              <a:t>Hauling Model</a:t>
            </a:r>
            <a:endParaRPr lang="en-US" sz="4000" dirty="0">
              <a:solidFill>
                <a:srgbClr val="29A066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10" descr="http://www.timbersure.net/images/subhea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8" r="6979"/>
          <a:stretch/>
        </p:blipFill>
        <p:spPr bwMode="auto">
          <a:xfrm>
            <a:off x="301752" y="457200"/>
            <a:ext cx="1992749" cy="122529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200400" y="1371600"/>
            <a:ext cx="5638800" cy="5486400"/>
          </a:xfrm>
          <a:prstGeom prst="rect">
            <a:avLst/>
          </a:prstGeom>
          <a:noFill/>
          <a:ln>
            <a:solidFill>
              <a:srgbClr val="2B3D5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0" descr="http://www.timbersure.net/images/subhead.jpg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1" t="4273" r="11029" b="5754"/>
          <a:stretch/>
        </p:blipFill>
        <p:spPr bwMode="auto">
          <a:xfrm>
            <a:off x="4724400" y="2395470"/>
            <a:ext cx="3581400" cy="230531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152400" y="2492276"/>
            <a:ext cx="4190999" cy="2308324"/>
            <a:chOff x="152400" y="2147282"/>
            <a:chExt cx="4190999" cy="2308324"/>
          </a:xfrm>
        </p:grpSpPr>
        <p:sp>
          <p:nvSpPr>
            <p:cNvPr id="16" name="Rectangle 15"/>
            <p:cNvSpPr/>
            <p:nvPr/>
          </p:nvSpPr>
          <p:spPr>
            <a:xfrm>
              <a:off x="152400" y="2147282"/>
              <a:ext cx="4190999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de-DE" sz="3200" dirty="0" smtClean="0">
                  <a:solidFill>
                    <a:srgbClr val="C4CCCF"/>
                  </a:solidFill>
                  <a:latin typeface="Arial" pitchFamily="34" charset="0"/>
                  <a:cs typeface="Arial" pitchFamily="34" charset="0"/>
                </a:rPr>
                <a:t>    Ownership Cost </a:t>
              </a:r>
            </a:p>
            <a:p>
              <a:pPr algn="just"/>
              <a:r>
                <a:rPr lang="de-DE" sz="3200" dirty="0" smtClean="0">
                  <a:solidFill>
                    <a:srgbClr val="C4CCCF"/>
                  </a:solidFill>
                  <a:latin typeface="Arial" pitchFamily="34" charset="0"/>
                  <a:cs typeface="Arial" pitchFamily="34" charset="0"/>
                </a:rPr>
                <a:t>+          Labor Cost </a:t>
              </a:r>
            </a:p>
            <a:p>
              <a:pPr algn="just"/>
              <a:r>
                <a:rPr lang="de-DE" sz="3200" dirty="0" smtClean="0">
                  <a:solidFill>
                    <a:srgbClr val="C4CCCF"/>
                  </a:solidFill>
                  <a:latin typeface="Arial" pitchFamily="34" charset="0"/>
                  <a:cs typeface="Arial" pitchFamily="34" charset="0"/>
                </a:rPr>
                <a:t>+   Operating Cost</a:t>
              </a:r>
              <a:endParaRPr lang="de-DE" sz="3200" dirty="0">
                <a:solidFill>
                  <a:srgbClr val="C4CCCF"/>
                </a:solidFill>
                <a:latin typeface="Arial" pitchFamily="34" charset="0"/>
                <a:cs typeface="Arial" pitchFamily="34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de-DE" sz="3200" dirty="0" smtClean="0">
                  <a:solidFill>
                    <a:srgbClr val="C4CCCF"/>
                  </a:solidFill>
                  <a:latin typeface="Arial" pitchFamily="34" charset="0"/>
                  <a:cs typeface="Arial" pitchFamily="34" charset="0"/>
                </a:rPr>
                <a:t>      </a:t>
              </a:r>
              <a:r>
                <a:rPr lang="de-DE" sz="3200" dirty="0" err="1" smtClean="0">
                  <a:solidFill>
                    <a:srgbClr val="C4CCCF"/>
                  </a:solidFill>
                  <a:latin typeface="Arial" pitchFamily="34" charset="0"/>
                  <a:cs typeface="Arial" pitchFamily="34" charset="0"/>
                </a:rPr>
                <a:t>Haul</a:t>
              </a:r>
              <a:r>
                <a:rPr lang="de-DE" sz="3200" dirty="0" smtClean="0">
                  <a:solidFill>
                    <a:srgbClr val="C4CCCF"/>
                  </a:solidFill>
                  <a:latin typeface="Arial" pitchFamily="34" charset="0"/>
                  <a:cs typeface="Arial" pitchFamily="34" charset="0"/>
                </a:rPr>
                <a:t> Cost </a:t>
              </a:r>
              <a:r>
                <a:rPr lang="de-DE" sz="2400" dirty="0" smtClean="0">
                  <a:solidFill>
                    <a:srgbClr val="C4CCCF"/>
                  </a:solidFill>
                  <a:latin typeface="Arial" pitchFamily="34" charset="0"/>
                  <a:cs typeface="Arial" pitchFamily="34" charset="0"/>
                </a:rPr>
                <a:t>$/min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228600" y="3733800"/>
              <a:ext cx="3810000" cy="0"/>
            </a:xfrm>
            <a:prstGeom prst="line">
              <a:avLst/>
            </a:prstGeom>
            <a:ln w="22225">
              <a:solidFill>
                <a:srgbClr val="C4CC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3"/>
          <p:cNvSpPr/>
          <p:nvPr/>
        </p:nvSpPr>
        <p:spPr>
          <a:xfrm>
            <a:off x="228600" y="4992469"/>
            <a:ext cx="86787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 Total Haul Cost = $/min x </a:t>
            </a:r>
            <a:r>
              <a:rPr lang="en-US" sz="3600" dirty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lang="en-US" sz="3600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otal min x trips</a:t>
            </a:r>
            <a:endParaRPr lang="en-US" sz="3600" baseline="30000" dirty="0" smtClean="0">
              <a:solidFill>
                <a:srgbClr val="C4CCC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Straight Connector 16"/>
          <p:cNvCxnSpPr/>
          <p:nvPr/>
        </p:nvCxnSpPr>
        <p:spPr>
          <a:xfrm>
            <a:off x="4038600" y="5599176"/>
            <a:ext cx="1143000" cy="0"/>
          </a:xfrm>
          <a:prstGeom prst="line">
            <a:avLst/>
          </a:prstGeom>
          <a:ln w="22225">
            <a:solidFill>
              <a:srgbClr val="C4CC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6"/>
          <p:cNvCxnSpPr/>
          <p:nvPr/>
        </p:nvCxnSpPr>
        <p:spPr>
          <a:xfrm>
            <a:off x="5669280" y="5596128"/>
            <a:ext cx="1691640" cy="0"/>
          </a:xfrm>
          <a:prstGeom prst="line">
            <a:avLst/>
          </a:prstGeom>
          <a:ln w="22225">
            <a:solidFill>
              <a:srgbClr val="C4CC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84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AD030AA-C92C-4DAC-BE34-CDEF696A407D}" type="datetime1">
              <a:rPr lang="en-US" smtClean="0"/>
              <a:pPr/>
              <a:t>7/18/2013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srgbClr val="546368"/>
                </a:solidFill>
                <a:latin typeface="Arial" pitchFamily="34" charset="0"/>
                <a:cs typeface="Arial" pitchFamily="34" charset="0"/>
              </a:rPr>
              <a:t>Uli Strötz – GIS Intern</a:t>
            </a:r>
            <a:endParaRPr lang="en-US" dirty="0">
              <a:solidFill>
                <a:srgbClr val="546368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457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29A066"/>
                </a:solidFill>
                <a:latin typeface="Arial" pitchFamily="34" charset="0"/>
                <a:cs typeface="Arial" pitchFamily="34" charset="0"/>
              </a:rPr>
              <a:t>Hauling Model</a:t>
            </a:r>
            <a:endParaRPr lang="en-US" sz="4000" dirty="0">
              <a:solidFill>
                <a:srgbClr val="29A066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10" descr="http://www.timbersure.net/images/subhea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8" r="6979"/>
          <a:stretch/>
        </p:blipFill>
        <p:spPr bwMode="auto">
          <a:xfrm>
            <a:off x="301752" y="457200"/>
            <a:ext cx="1992749" cy="122529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328" y="1984966"/>
            <a:ext cx="8421624" cy="4369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28" y="1984248"/>
            <a:ext cx="8421624" cy="437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328" y="1984248"/>
            <a:ext cx="8421624" cy="437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328" y="1984248"/>
            <a:ext cx="8421624" cy="437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328" y="1984248"/>
            <a:ext cx="8421624" cy="437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328" y="1984248"/>
            <a:ext cx="8421624" cy="437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328" y="1984248"/>
            <a:ext cx="8421624" cy="437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200400" y="1371600"/>
            <a:ext cx="5638800" cy="5486400"/>
          </a:xfrm>
          <a:prstGeom prst="rect">
            <a:avLst/>
          </a:prstGeom>
          <a:noFill/>
          <a:ln>
            <a:solidFill>
              <a:srgbClr val="2B3D5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614115" y="3581400"/>
            <a:ext cx="1371600" cy="1371600"/>
          </a:xfrm>
          <a:prstGeom prst="rect">
            <a:avLst/>
          </a:prstGeom>
          <a:noFill/>
          <a:ln>
            <a:solidFill>
              <a:srgbClr val="2B3D5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004515" y="2933700"/>
            <a:ext cx="2590800" cy="2667000"/>
          </a:xfrm>
          <a:prstGeom prst="rect">
            <a:avLst/>
          </a:prstGeom>
          <a:noFill/>
          <a:ln>
            <a:solidFill>
              <a:srgbClr val="2B3D5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197707" y="2286000"/>
            <a:ext cx="4204415" cy="3886200"/>
          </a:xfrm>
          <a:prstGeom prst="rect">
            <a:avLst/>
          </a:prstGeom>
          <a:noFill/>
          <a:ln>
            <a:solidFill>
              <a:srgbClr val="2B3D5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328" y="1984248"/>
            <a:ext cx="8421624" cy="4369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328" y="1984966"/>
            <a:ext cx="8421624" cy="4369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 preferRelativeResize="0"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328" y="1984248"/>
            <a:ext cx="8405672" cy="437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803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 animBg="1"/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http://www.timbersure.net/images/subhead.jp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1" r="11029"/>
          <a:stretch/>
        </p:blipFill>
        <p:spPr bwMode="auto">
          <a:xfrm>
            <a:off x="5334000" y="1980000"/>
            <a:ext cx="3581400" cy="256222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lus 6"/>
          <p:cNvSpPr/>
          <p:nvPr/>
        </p:nvSpPr>
        <p:spPr>
          <a:xfrm>
            <a:off x="3810000" y="2892552"/>
            <a:ext cx="1371600" cy="1219200"/>
          </a:xfrm>
          <a:prstGeom prst="mathPlus">
            <a:avLst/>
          </a:prstGeom>
          <a:solidFill>
            <a:srgbClr val="6284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8A76FE4-BF1B-4A01-95F4-CF2AAD6DB143}" type="datetime1">
              <a:rPr lang="en-US" smtClean="0"/>
              <a:t>7/18/2013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srgbClr val="546368"/>
                </a:solidFill>
                <a:latin typeface="Arial" pitchFamily="34" charset="0"/>
                <a:cs typeface="Arial" pitchFamily="34" charset="0"/>
              </a:rPr>
              <a:t>Uli Strötz – GIS Intern</a:t>
            </a:r>
            <a:endParaRPr lang="en-US" dirty="0">
              <a:solidFill>
                <a:srgbClr val="546368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57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29A066"/>
                </a:solidFill>
                <a:latin typeface="Arial" pitchFamily="34" charset="0"/>
                <a:cs typeface="Arial" pitchFamily="34" charset="0"/>
              </a:rPr>
              <a:t>What are the Delivered Costs?</a:t>
            </a:r>
            <a:endParaRPr lang="en-US" sz="4000" dirty="0">
              <a:solidFill>
                <a:srgbClr val="29A066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8" descr="http://www.swifttreecare.com/wp-content/uploads/2013/02/tree-felling-in-marin-count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81200"/>
            <a:ext cx="3333750" cy="256222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638175" y="4630470"/>
            <a:ext cx="2667000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Harvest Costs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791200" y="4629600"/>
            <a:ext cx="2667000" cy="57785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Trucking Costs</a:t>
            </a:r>
          </a:p>
        </p:txBody>
      </p:sp>
      <p:sp>
        <p:nvSpPr>
          <p:cNvPr id="12" name="Rectangle 3"/>
          <p:cNvSpPr/>
          <p:nvPr/>
        </p:nvSpPr>
        <p:spPr>
          <a:xfrm>
            <a:off x="5562600" y="5396400"/>
            <a:ext cx="33126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= $/min x total min x </a:t>
            </a:r>
            <a:r>
              <a:rPr lang="en-US" sz="2200" dirty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lang="en-US" sz="2200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rips</a:t>
            </a:r>
            <a:endParaRPr lang="en-US" sz="2200" baseline="30000" dirty="0" smtClean="0">
              <a:solidFill>
                <a:srgbClr val="C4CCC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3"/>
          <p:cNvSpPr/>
          <p:nvPr/>
        </p:nvSpPr>
        <p:spPr>
          <a:xfrm>
            <a:off x="876476" y="5397962"/>
            <a:ext cx="209532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= $/ft</a:t>
            </a:r>
            <a:r>
              <a:rPr lang="en-US" sz="2200" baseline="30000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en-US" sz="2200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 x total </a:t>
            </a:r>
            <a:r>
              <a:rPr lang="en-US" sz="2200" dirty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ft</a:t>
            </a:r>
            <a:r>
              <a:rPr lang="en-US" sz="2200" baseline="30000" dirty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3</a:t>
            </a:r>
            <a:endParaRPr lang="en-US" sz="2200" baseline="30000" dirty="0" smtClean="0">
              <a:solidFill>
                <a:srgbClr val="C4CCC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75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8A76FE4-BF1B-4A01-95F4-CF2AAD6DB143}" type="datetime1">
              <a:rPr lang="en-US" smtClean="0"/>
              <a:t>7/18/2013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srgbClr val="546368"/>
                </a:solidFill>
                <a:latin typeface="Arial" pitchFamily="34" charset="0"/>
                <a:cs typeface="Arial" pitchFamily="34" charset="0"/>
              </a:rPr>
              <a:t>Uli Strötz – GIS Intern</a:t>
            </a:r>
            <a:endParaRPr lang="en-US" dirty="0">
              <a:solidFill>
                <a:srgbClr val="546368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56095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29A066"/>
                </a:solidFill>
                <a:latin typeface="Arial" pitchFamily="34" charset="0"/>
                <a:cs typeface="Arial" pitchFamily="34" charset="0"/>
              </a:rPr>
              <a:t>What are the Delivered Costs?</a:t>
            </a:r>
            <a:endParaRPr lang="en-US" sz="4000" dirty="0">
              <a:solidFill>
                <a:srgbClr val="29A06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34346" y="4419600"/>
            <a:ext cx="4343400" cy="923330"/>
          </a:xfrm>
          <a:prstGeom prst="rect">
            <a:avLst/>
          </a:prstGeom>
          <a:ln>
            <a:solidFill>
              <a:srgbClr val="C4CCCF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Harvest System: </a:t>
            </a:r>
            <a:r>
              <a:rPr lang="en-US" dirty="0" err="1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GroundBasedMechWT</a:t>
            </a:r>
            <a:endParaRPr lang="en-US" dirty="0" smtClean="0">
              <a:solidFill>
                <a:srgbClr val="C4CCCF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Harvest Cost:		0.41 $/ft</a:t>
            </a:r>
            <a:r>
              <a:rPr lang="en-US" baseline="30000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3</a:t>
            </a:r>
          </a:p>
          <a:p>
            <a:r>
              <a:rPr lang="en-US" b="1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Total Harvest Cost:	192,018 $ </a:t>
            </a:r>
            <a:endParaRPr lang="en-US" b="1" dirty="0">
              <a:solidFill>
                <a:srgbClr val="C4CCC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4746" y="4419600"/>
            <a:ext cx="4052454" cy="923330"/>
          </a:xfrm>
          <a:prstGeom prst="rect">
            <a:avLst/>
          </a:prstGeom>
          <a:ln>
            <a:solidFill>
              <a:srgbClr val="C4CCCF"/>
            </a:solidFill>
          </a:ln>
        </p:spPr>
        <p:txBody>
          <a:bodyPr wrap="square">
            <a:spAutoFit/>
          </a:bodyPr>
          <a:lstStyle/>
          <a:p>
            <a:endParaRPr lang="en-US" dirty="0" smtClean="0">
              <a:solidFill>
                <a:srgbClr val="C4CCCF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Haul Cost:		0.60 $/min</a:t>
            </a:r>
            <a:endParaRPr lang="en-US" dirty="0">
              <a:solidFill>
                <a:srgbClr val="C4CCCF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b="1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Total Haul Cost:		21,753 $</a:t>
            </a:r>
            <a:endParaRPr lang="en-US" b="1" dirty="0">
              <a:solidFill>
                <a:srgbClr val="C4CCC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4746" y="1651099"/>
            <a:ext cx="4572000" cy="261610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Slope:		</a:t>
            </a:r>
            <a:r>
              <a:rPr lang="en-US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	21.75 </a:t>
            </a:r>
            <a:r>
              <a:rPr lang="en-US" dirty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%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Area:		</a:t>
            </a:r>
            <a:r>
              <a:rPr lang="en-US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	66.37 ac</a:t>
            </a:r>
            <a:endParaRPr lang="en-US" dirty="0">
              <a:solidFill>
                <a:srgbClr val="C4CCCF"/>
              </a:solidFill>
              <a:latin typeface="Arial" pitchFamily="34" charset="0"/>
              <a:cs typeface="Arial" pitchFamily="34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Skid Distance:	</a:t>
            </a:r>
            <a:r>
              <a:rPr lang="en-US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	1000 </a:t>
            </a:r>
            <a:r>
              <a:rPr lang="en-US" dirty="0" err="1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ft</a:t>
            </a:r>
            <a:endParaRPr lang="en-US" dirty="0">
              <a:solidFill>
                <a:srgbClr val="C4CCCF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Haul </a:t>
            </a:r>
            <a:r>
              <a:rPr lang="en-US" dirty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distance (one-way):	</a:t>
            </a:r>
            <a:r>
              <a:rPr lang="en-US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8.94 </a:t>
            </a:r>
            <a:r>
              <a:rPr lang="en-US" dirty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miles</a:t>
            </a:r>
          </a:p>
          <a:p>
            <a:r>
              <a:rPr lang="en-US" dirty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Haul distance extension:	</a:t>
            </a:r>
            <a:r>
              <a:rPr lang="en-US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0.27 </a:t>
            </a:r>
            <a:r>
              <a:rPr lang="en-US" dirty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miles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Haul time (one-way):	</a:t>
            </a:r>
            <a:r>
              <a:rPr lang="en-US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32.92 min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Total Volume: 		464,596 ft</a:t>
            </a:r>
            <a:r>
              <a:rPr lang="en-US" baseline="30000" dirty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3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Haul trips: 		</a:t>
            </a:r>
            <a:r>
              <a:rPr lang="en-US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547</a:t>
            </a:r>
            <a:endParaRPr lang="en-US" baseline="30000" dirty="0">
              <a:solidFill>
                <a:srgbClr val="C4CCC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80176" y="5638800"/>
            <a:ext cx="2463047" cy="369332"/>
          </a:xfrm>
          <a:prstGeom prst="rect">
            <a:avLst/>
          </a:prstGeom>
          <a:ln>
            <a:solidFill>
              <a:srgbClr val="C4CCCF"/>
            </a:solidFill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Total Cost: 213,771 </a:t>
            </a:r>
            <a:r>
              <a:rPr lang="en-US" b="1" dirty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$</a:t>
            </a:r>
          </a:p>
        </p:txBody>
      </p:sp>
      <p:pic>
        <p:nvPicPr>
          <p:cNvPr id="15" name="Picture 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0" t="14123" r="5516" b="8088"/>
          <a:stretch/>
        </p:blipFill>
        <p:spPr bwMode="auto">
          <a:xfrm>
            <a:off x="4876800" y="1984315"/>
            <a:ext cx="3586214" cy="21304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634345" y="1584335"/>
            <a:ext cx="4738255" cy="2662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Chip </a:t>
            </a:r>
            <a:r>
              <a:rPr lang="en-US" b="1" dirty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Trees</a:t>
            </a:r>
          </a:p>
          <a:p>
            <a:r>
              <a:rPr lang="en-US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Removals:	-</a:t>
            </a:r>
            <a:endParaRPr lang="en-US" dirty="0">
              <a:solidFill>
                <a:srgbClr val="C4CCCF"/>
              </a:solidFill>
              <a:latin typeface="Arial" pitchFamily="34" charset="0"/>
              <a:cs typeface="Arial" pitchFamily="34" charset="0"/>
            </a:endParaRP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Volume:		-</a:t>
            </a:r>
            <a:endParaRPr lang="en-US" baseline="30000" dirty="0">
              <a:solidFill>
                <a:srgbClr val="C4CCCF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b="1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Small </a:t>
            </a:r>
            <a:r>
              <a:rPr lang="en-US" b="1" dirty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Log Trees</a:t>
            </a:r>
          </a:p>
          <a:p>
            <a:r>
              <a:rPr lang="en-US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Removals:	100 T/ac</a:t>
            </a:r>
            <a:endParaRPr lang="en-US" dirty="0">
              <a:solidFill>
                <a:srgbClr val="C4CCCF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Volume:		70 ft</a:t>
            </a:r>
            <a:r>
              <a:rPr lang="en-US" baseline="30000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3</a:t>
            </a:r>
            <a:endParaRPr lang="en-US" dirty="0">
              <a:solidFill>
                <a:srgbClr val="C4CCCF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b="1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Large </a:t>
            </a:r>
            <a:r>
              <a:rPr lang="en-US" b="1" dirty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Log Trees</a:t>
            </a:r>
          </a:p>
          <a:p>
            <a:r>
              <a:rPr lang="en-US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Removals:	-</a:t>
            </a:r>
            <a:endParaRPr lang="en-US" dirty="0">
              <a:solidFill>
                <a:srgbClr val="C4CCCF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Volume:		-</a:t>
            </a:r>
            <a:endParaRPr lang="en-US" baseline="30000" dirty="0">
              <a:solidFill>
                <a:srgbClr val="C4CCC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18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AD030AA-C92C-4DAC-BE34-CDEF696A407D}" type="datetime1">
              <a:rPr lang="en-US" smtClean="0"/>
              <a:pPr/>
              <a:t>7/18/2013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srgbClr val="546368"/>
                </a:solidFill>
                <a:latin typeface="Arial" pitchFamily="34" charset="0"/>
                <a:cs typeface="Arial" pitchFamily="34" charset="0"/>
              </a:rPr>
              <a:t>Uli Strötz – GIS Intern</a:t>
            </a:r>
            <a:endParaRPr lang="en-US" dirty="0">
              <a:solidFill>
                <a:srgbClr val="546368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457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29A066"/>
                </a:solidFill>
                <a:latin typeface="Arial" pitchFamily="34" charset="0"/>
                <a:cs typeface="Arial" pitchFamily="34" charset="0"/>
              </a:rPr>
              <a:t>What’s behind it?</a:t>
            </a:r>
            <a:endParaRPr lang="en-US" sz="4000" dirty="0">
              <a:solidFill>
                <a:srgbClr val="29A066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8" name="Picture 4" descr="http://python.6.x6.nabble.com/attachment/2148036/0/python-logo-transpar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81293"/>
            <a:ext cx="3143870" cy="106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743200" y="2855888"/>
            <a:ext cx="3185487" cy="23685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500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GDAL/OGR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500" dirty="0" err="1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numpy</a:t>
            </a:r>
            <a:r>
              <a:rPr lang="en-US" sz="2500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2500" dirty="0" err="1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xlrd</a:t>
            </a:r>
            <a:endParaRPr lang="en-US" sz="2500" dirty="0" smtClean="0">
              <a:solidFill>
                <a:srgbClr val="C4CCCF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500" dirty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OSRM Routing </a:t>
            </a:r>
            <a:r>
              <a:rPr lang="en-US" sz="2500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API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500" dirty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sz="2500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equests and </a:t>
            </a:r>
            <a:r>
              <a:rPr lang="en-US" sz="2500" dirty="0" err="1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json</a:t>
            </a:r>
            <a:endParaRPr lang="en-US" sz="2500" dirty="0" smtClean="0">
              <a:solidFill>
                <a:srgbClr val="C4CCC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71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AD030AA-C92C-4DAC-BE34-CDEF696A407D}" type="datetime1">
              <a:rPr lang="en-US" smtClean="0"/>
              <a:pPr/>
              <a:t>7/18/2013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srgbClr val="546368"/>
                </a:solidFill>
                <a:latin typeface="Arial" pitchFamily="34" charset="0"/>
                <a:cs typeface="Arial" pitchFamily="34" charset="0"/>
              </a:rPr>
              <a:t>Uli Strötz – GIS Intern</a:t>
            </a:r>
            <a:endParaRPr lang="en-US" dirty="0">
              <a:solidFill>
                <a:srgbClr val="546368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457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29A066"/>
                </a:solidFill>
                <a:latin typeface="Arial" pitchFamily="34" charset="0"/>
                <a:cs typeface="Arial" pitchFamily="34" charset="0"/>
              </a:rPr>
              <a:t>What’s left?</a:t>
            </a:r>
            <a:endParaRPr lang="en-US" sz="4000" dirty="0">
              <a:solidFill>
                <a:srgbClr val="29A06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200400" y="1371600"/>
            <a:ext cx="5638800" cy="5486400"/>
          </a:xfrm>
          <a:prstGeom prst="rect">
            <a:avLst/>
          </a:prstGeom>
          <a:noFill/>
          <a:ln>
            <a:solidFill>
              <a:srgbClr val="2B3D5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18634" y="2057400"/>
            <a:ext cx="5710218" cy="35548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500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Improve routing/ skidding distance</a:t>
            </a:r>
            <a:endParaRPr lang="en-US" sz="2500" dirty="0">
              <a:solidFill>
                <a:srgbClr val="C4CCCF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500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Create road model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500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Update machine costs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500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sz="2500" dirty="0">
              <a:solidFill>
                <a:srgbClr val="C4CCCF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500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Statistical analysis of harvest model</a:t>
            </a:r>
          </a:p>
        </p:txBody>
      </p:sp>
    </p:spTree>
    <p:extLst>
      <p:ext uri="{BB962C8B-B14F-4D97-AF65-F5344CB8AC3E}">
        <p14:creationId xmlns:p14="http://schemas.microsoft.com/office/powerpoint/2010/main" val="316174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409700" y="2819400"/>
            <a:ext cx="6324600" cy="1143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000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COST MODEL</a:t>
            </a:r>
            <a:endParaRPr lang="en-US" sz="6000" dirty="0">
              <a:solidFill>
                <a:srgbClr val="C4CCC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171700" y="1905000"/>
            <a:ext cx="4800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solidFill>
                  <a:srgbClr val="546368"/>
                </a:solidFill>
                <a:latin typeface="Arial" pitchFamily="34" charset="0"/>
                <a:cs typeface="Arial" pitchFamily="34" charset="0"/>
              </a:rPr>
              <a:t>Forestry Scenario Planner</a:t>
            </a:r>
            <a:endParaRPr lang="en-US" sz="2000" dirty="0">
              <a:solidFill>
                <a:srgbClr val="546368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47C7B2E-C77C-439F-BEFB-EA5B3B9D25D7}" type="datetime1">
              <a:rPr lang="en-US" smtClean="0"/>
              <a:t>7/18/2013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srgbClr val="546368"/>
                </a:solidFill>
                <a:latin typeface="Arial" pitchFamily="34" charset="0"/>
                <a:cs typeface="Arial" pitchFamily="34" charset="0"/>
              </a:rPr>
              <a:t>Uli Strötz – GIS Intern</a:t>
            </a:r>
            <a:endParaRPr lang="en-US" dirty="0">
              <a:solidFill>
                <a:srgbClr val="546368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57800" y="4851231"/>
            <a:ext cx="252344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github.com/</a:t>
            </a:r>
            <a:r>
              <a:rPr lang="en-US" sz="2000" dirty="0" err="1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ustroetz</a:t>
            </a:r>
            <a:endParaRPr lang="en-US" sz="2000" dirty="0" smtClean="0">
              <a:solidFill>
                <a:srgbClr val="C4CCCF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000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ustroetz@gmail.com</a:t>
            </a:r>
            <a:endParaRPr lang="en-US" sz="2000" dirty="0">
              <a:solidFill>
                <a:srgbClr val="C4CCC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07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28" y="1984248"/>
            <a:ext cx="8458200" cy="427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28" y="1984248"/>
            <a:ext cx="8458200" cy="427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18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328" y="1984248"/>
            <a:ext cx="84582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0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328" y="1984248"/>
            <a:ext cx="8458200" cy="427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019800" y="3032126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4CCCF"/>
                </a:solidFill>
              </a:rPr>
              <a:t>c</a:t>
            </a:r>
            <a:r>
              <a:rPr lang="en-US" sz="1400" dirty="0" smtClean="0">
                <a:solidFill>
                  <a:srgbClr val="C4CCCF"/>
                </a:solidFill>
              </a:rPr>
              <a:t>entroid stand</a:t>
            </a:r>
            <a:endParaRPr lang="en-US" sz="1400" dirty="0">
              <a:solidFill>
                <a:srgbClr val="C4CCC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81800" y="3581400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4CCCF"/>
                </a:solidFill>
              </a:rPr>
              <a:t>s</a:t>
            </a:r>
            <a:r>
              <a:rPr lang="en-US" sz="1400" dirty="0" smtClean="0">
                <a:solidFill>
                  <a:srgbClr val="C4CCCF"/>
                </a:solidFill>
              </a:rPr>
              <a:t>tand landing</a:t>
            </a:r>
            <a:endParaRPr lang="en-US" sz="1400" dirty="0">
              <a:solidFill>
                <a:srgbClr val="C4CCC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96078" y="4267200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4CCCF"/>
                </a:solidFill>
              </a:rPr>
              <a:t>road landing</a:t>
            </a:r>
            <a:endParaRPr lang="en-US" sz="1400" dirty="0">
              <a:solidFill>
                <a:srgbClr val="C4CCCF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5638800" y="3339903"/>
            <a:ext cx="381000" cy="4700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6400800" y="3877567"/>
            <a:ext cx="381000" cy="4700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7162818" y="4559102"/>
            <a:ext cx="381000" cy="4700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Left Brace 23"/>
          <p:cNvSpPr/>
          <p:nvPr/>
        </p:nvSpPr>
        <p:spPr>
          <a:xfrm rot="18420000">
            <a:off x="5400735" y="4086815"/>
            <a:ext cx="300299" cy="9131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/>
          <p:cNvSpPr/>
          <p:nvPr/>
        </p:nvSpPr>
        <p:spPr>
          <a:xfrm rot="18420000">
            <a:off x="6219145" y="4639133"/>
            <a:ext cx="300299" cy="103058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343400" y="4721378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4CCCF"/>
                </a:solidFill>
              </a:rPr>
              <a:t>s</a:t>
            </a:r>
            <a:r>
              <a:rPr lang="en-US" sz="1400" dirty="0" smtClean="0">
                <a:solidFill>
                  <a:srgbClr val="C4CCCF"/>
                </a:solidFill>
              </a:rPr>
              <a:t>kidding distance</a:t>
            </a:r>
            <a:endParaRPr lang="en-US" sz="1400" dirty="0">
              <a:solidFill>
                <a:srgbClr val="C4CCC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953000" y="5407223"/>
            <a:ext cx="1984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4CCCF"/>
                </a:solidFill>
              </a:rPr>
              <a:t>h</a:t>
            </a:r>
            <a:r>
              <a:rPr lang="en-US" sz="1400" dirty="0" smtClean="0">
                <a:solidFill>
                  <a:srgbClr val="C4CCCF"/>
                </a:solidFill>
              </a:rPr>
              <a:t>aul distance extension</a:t>
            </a:r>
            <a:endParaRPr lang="en-US" sz="1400" dirty="0">
              <a:solidFill>
                <a:srgbClr val="C4CCC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41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47C7B2E-C77C-439F-BEFB-EA5B3B9D25D7}" type="datetime1">
              <a:rPr lang="en-US" smtClean="0"/>
              <a:t>7/18/2013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srgbClr val="546368"/>
                </a:solidFill>
                <a:latin typeface="Arial" pitchFamily="34" charset="0"/>
                <a:cs typeface="Arial" pitchFamily="34" charset="0"/>
              </a:rPr>
              <a:t>Uli Strötz – GIS Intern</a:t>
            </a:r>
            <a:endParaRPr lang="en-US" dirty="0">
              <a:solidFill>
                <a:srgbClr val="546368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24200" y="457200"/>
            <a:ext cx="2895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29A066"/>
                </a:solidFill>
                <a:latin typeface="Arial" pitchFamily="34" charset="0"/>
                <a:cs typeface="Arial" pitchFamily="34" charset="0"/>
              </a:rPr>
              <a:t>How much?</a:t>
            </a:r>
            <a:endParaRPr lang="en-US" sz="4000" dirty="0">
              <a:solidFill>
                <a:srgbClr val="29A06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984712"/>
            <a:ext cx="9144000" cy="789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3100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Net </a:t>
            </a:r>
            <a:r>
              <a:rPr lang="de-DE" sz="3100" dirty="0" err="1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de-DE" sz="3100" dirty="0" err="1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evenue</a:t>
            </a:r>
            <a:r>
              <a:rPr lang="de-DE" sz="3100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 = </a:t>
            </a:r>
            <a:r>
              <a:rPr lang="de-DE" sz="3100" dirty="0" err="1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Timber</a:t>
            </a:r>
            <a:r>
              <a:rPr lang="de-DE" sz="3100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3100" dirty="0" err="1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de-DE" sz="3100" dirty="0" err="1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evenue</a:t>
            </a:r>
            <a:r>
              <a:rPr lang="de-DE" sz="3100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 − </a:t>
            </a:r>
            <a:r>
              <a:rPr lang="de-DE" sz="3100" dirty="0" err="1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Delivered</a:t>
            </a:r>
            <a:r>
              <a:rPr lang="de-DE" sz="3100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3100" dirty="0" err="1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costs</a:t>
            </a:r>
            <a:endParaRPr lang="de-DE" sz="3100" dirty="0" smtClean="0">
              <a:solidFill>
                <a:srgbClr val="C4CCC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26480" y="2651760"/>
            <a:ext cx="2682600" cy="600"/>
          </a:xfrm>
          <a:prstGeom prst="line">
            <a:avLst/>
          </a:prstGeom>
          <a:ln w="22225">
            <a:solidFill>
              <a:srgbClr val="C4CC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4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http://www.timbersure.net/images/subhead.jp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1" r="11029"/>
          <a:stretch/>
        </p:blipFill>
        <p:spPr bwMode="auto">
          <a:xfrm>
            <a:off x="5334000" y="1980000"/>
            <a:ext cx="3581400" cy="256222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lus 6"/>
          <p:cNvSpPr/>
          <p:nvPr/>
        </p:nvSpPr>
        <p:spPr>
          <a:xfrm>
            <a:off x="3810000" y="2892552"/>
            <a:ext cx="1371600" cy="1219200"/>
          </a:xfrm>
          <a:prstGeom prst="mathPlus">
            <a:avLst/>
          </a:prstGeom>
          <a:solidFill>
            <a:srgbClr val="6284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8A76FE4-BF1B-4A01-95F4-CF2AAD6DB143}" type="datetime1">
              <a:rPr lang="en-US" smtClean="0"/>
              <a:t>7/18/2013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srgbClr val="546368"/>
                </a:solidFill>
                <a:latin typeface="Arial" pitchFamily="34" charset="0"/>
                <a:cs typeface="Arial" pitchFamily="34" charset="0"/>
              </a:rPr>
              <a:t>Uli Strötz – GIS Intern</a:t>
            </a:r>
            <a:endParaRPr lang="en-US" dirty="0">
              <a:solidFill>
                <a:srgbClr val="546368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57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29A066"/>
                </a:solidFill>
                <a:latin typeface="Arial" pitchFamily="34" charset="0"/>
                <a:cs typeface="Arial" pitchFamily="34" charset="0"/>
              </a:rPr>
              <a:t>What are the Delivered Costs?</a:t>
            </a:r>
            <a:endParaRPr lang="en-US" sz="4000" dirty="0">
              <a:solidFill>
                <a:srgbClr val="29A066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8" descr="http://www.swifttreecare.com/wp-content/uploads/2013/02/tree-felling-in-marin-count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81200"/>
            <a:ext cx="3333750" cy="256222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638175" y="4630470"/>
            <a:ext cx="2667000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Harvest Costs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791200" y="4629600"/>
            <a:ext cx="2667000" cy="57785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Hauling Costs</a:t>
            </a:r>
          </a:p>
        </p:txBody>
      </p:sp>
    </p:spTree>
    <p:extLst>
      <p:ext uri="{BB962C8B-B14F-4D97-AF65-F5344CB8AC3E}">
        <p14:creationId xmlns:p14="http://schemas.microsoft.com/office/powerpoint/2010/main" val="351405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  <p:bldP spid="16" grpId="0"/>
      <p:bldP spid="1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AD030AA-C92C-4DAC-BE34-CDEF696A407D}" type="datetime1">
              <a:rPr lang="en-US" smtClean="0"/>
              <a:pPr/>
              <a:t>7/18/2013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srgbClr val="546368"/>
                </a:solidFill>
                <a:latin typeface="Arial" pitchFamily="34" charset="0"/>
                <a:cs typeface="Arial" pitchFamily="34" charset="0"/>
              </a:rPr>
              <a:t>Uli Strötz – GIS Intern</a:t>
            </a:r>
            <a:endParaRPr lang="en-US" dirty="0">
              <a:solidFill>
                <a:srgbClr val="546368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8" descr="http://www.swifttreecare.com/wp-content/uploads/2013/02/tree-felling-in-marin-count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457200"/>
            <a:ext cx="1597025" cy="122742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457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29A066"/>
                </a:solidFill>
                <a:latin typeface="Arial" pitchFamily="34" charset="0"/>
                <a:cs typeface="Arial" pitchFamily="34" charset="0"/>
              </a:rPr>
              <a:t>Harvest Model</a:t>
            </a:r>
            <a:endParaRPr lang="en-US" sz="4000" dirty="0">
              <a:solidFill>
                <a:srgbClr val="29A066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 descr="Microsoft Excel 2013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C4CCC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039" y="1671689"/>
            <a:ext cx="1384011" cy="547350"/>
          </a:xfrm>
          <a:prstGeom prst="rect">
            <a:avLst/>
          </a:prstGeom>
          <a:noFill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C4CCC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690" y="1529307"/>
            <a:ext cx="869780" cy="966722"/>
          </a:xfrm>
          <a:prstGeom prst="rect">
            <a:avLst/>
          </a:prstGeom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574" y="2819400"/>
            <a:ext cx="7688930" cy="3236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169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AD030AA-C92C-4DAC-BE34-CDEF696A407D}" type="datetime1">
              <a:rPr lang="en-US" smtClean="0"/>
              <a:pPr/>
              <a:t>7/18/2013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srgbClr val="546368"/>
                </a:solidFill>
                <a:latin typeface="Arial" pitchFamily="34" charset="0"/>
                <a:cs typeface="Arial" pitchFamily="34" charset="0"/>
              </a:rPr>
              <a:t>Uli Strötz – GIS Intern</a:t>
            </a:r>
            <a:endParaRPr lang="en-US" dirty="0">
              <a:solidFill>
                <a:srgbClr val="546368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8" descr="http://www.swifttreecare.com/wp-content/uploads/2013/02/tree-felling-in-marin-count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457200"/>
            <a:ext cx="1597025" cy="122742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457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29A066"/>
                </a:solidFill>
                <a:latin typeface="Arial" pitchFamily="34" charset="0"/>
                <a:cs typeface="Arial" pitchFamily="34" charset="0"/>
              </a:rPr>
              <a:t>Harvest Model</a:t>
            </a:r>
            <a:endParaRPr lang="en-US" sz="4000" dirty="0">
              <a:solidFill>
                <a:srgbClr val="29A066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2" descr="http://www.forestasyst.org/BMG_Pictures/1403065-SMPT.jpg"/>
          <p:cNvPicPr preferRelativeResize="0">
            <a:picLocks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97" b="6438"/>
          <a:stretch/>
        </p:blipFill>
        <p:spPr bwMode="auto">
          <a:xfrm>
            <a:off x="152400" y="2316480"/>
            <a:ext cx="2377440" cy="164592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farm4.static.flickr.com/3255/2686751742_2759b4c71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03"/>
          <a:stretch/>
        </p:blipFill>
        <p:spPr bwMode="auto">
          <a:xfrm>
            <a:off x="6461760" y="2337054"/>
            <a:ext cx="2377440" cy="160477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orosha.org/images/photos/osuforest/yardingwsteelrp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118" y="2322965"/>
            <a:ext cx="2377440" cy="163295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/>
          <p:cNvSpPr/>
          <p:nvPr/>
        </p:nvSpPr>
        <p:spPr>
          <a:xfrm>
            <a:off x="304800" y="1794225"/>
            <a:ext cx="2027285" cy="55399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Ground-Based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581002" y="1803884"/>
            <a:ext cx="1947672" cy="49699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Cable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662928" y="1792224"/>
            <a:ext cx="1947672" cy="49699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Helicopter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52400" y="3998804"/>
            <a:ext cx="3398886" cy="99001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Slope &lt; 40 %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Manual/ Mechanized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366118" y="3998804"/>
            <a:ext cx="2729882" cy="99001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Skid </a:t>
            </a:r>
            <a:r>
              <a:rPr lang="en-US" sz="2000" dirty="0" err="1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Dist</a:t>
            </a:r>
            <a:r>
              <a:rPr lang="en-US" sz="2000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 &lt; 1300 </a:t>
            </a:r>
            <a:r>
              <a:rPr lang="en-US" sz="2000" dirty="0" err="1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ft</a:t>
            </a:r>
            <a:endParaRPr lang="en-US" sz="2000" dirty="0" smtClean="0">
              <a:solidFill>
                <a:srgbClr val="C4CCCF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Manual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477000" y="3938743"/>
            <a:ext cx="2362200" cy="99001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No limitation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Manual</a:t>
            </a:r>
          </a:p>
        </p:txBody>
      </p:sp>
    </p:spTree>
    <p:extLst>
      <p:ext uri="{BB962C8B-B14F-4D97-AF65-F5344CB8AC3E}">
        <p14:creationId xmlns:p14="http://schemas.microsoft.com/office/powerpoint/2010/main" val="244053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AD030AA-C92C-4DAC-BE34-CDEF696A407D}" type="datetime1">
              <a:rPr lang="en-US" smtClean="0"/>
              <a:pPr/>
              <a:t>7/18/2013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srgbClr val="546368"/>
                </a:solidFill>
                <a:latin typeface="Arial" pitchFamily="34" charset="0"/>
                <a:cs typeface="Arial" pitchFamily="34" charset="0"/>
              </a:rPr>
              <a:t>Uli Strötz – GIS Intern</a:t>
            </a:r>
            <a:endParaRPr lang="en-US" dirty="0">
              <a:solidFill>
                <a:srgbClr val="546368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8" descr="http://www.swifttreecare.com/wp-content/uploads/2013/02/tree-felling-in-marin-count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457200"/>
            <a:ext cx="1597025" cy="122742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457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29A066"/>
                </a:solidFill>
                <a:latin typeface="Arial" pitchFamily="34" charset="0"/>
                <a:cs typeface="Arial" pitchFamily="34" charset="0"/>
              </a:rPr>
              <a:t>   How does it work?</a:t>
            </a:r>
            <a:endParaRPr lang="en-US" sz="4000" dirty="0">
              <a:solidFill>
                <a:srgbClr val="29A066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2" descr="http://www.forestasyst.org/BMG_Pictures/1403065-SMPT.jpg"/>
          <p:cNvPicPr preferRelativeResize="0">
            <a:picLocks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97" b="6438"/>
          <a:stretch/>
        </p:blipFill>
        <p:spPr bwMode="auto">
          <a:xfrm>
            <a:off x="3429000" y="2435072"/>
            <a:ext cx="2221992" cy="164592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://www.swifttreecare.com/wp-content/uploads/2013/02/tree-felling-in-marin-count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9" y="2435072"/>
            <a:ext cx="2141531" cy="164592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cuusoo.s3.amazonaws.com/documents/19259/824ae/def63/5d396/cd392/56b2e/9b713/aa901/thumb640x360.jpg"/>
          <p:cNvPicPr>
            <a:picLocks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4"/>
          <a:stretch/>
        </p:blipFill>
        <p:spPr bwMode="auto">
          <a:xfrm>
            <a:off x="6769608" y="2435072"/>
            <a:ext cx="2221992" cy="164592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304800" y="1852145"/>
            <a:ext cx="2027285" cy="49699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Felling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558357" y="1857331"/>
            <a:ext cx="2027285" cy="49699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Skidding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11915" y="1852145"/>
            <a:ext cx="2027285" cy="49699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Loading</a:t>
            </a:r>
          </a:p>
        </p:txBody>
      </p:sp>
      <p:sp>
        <p:nvSpPr>
          <p:cNvPr id="6" name="Right Arrow 5"/>
          <p:cNvSpPr/>
          <p:nvPr/>
        </p:nvSpPr>
        <p:spPr>
          <a:xfrm>
            <a:off x="2514600" y="2971800"/>
            <a:ext cx="837481" cy="609600"/>
          </a:xfrm>
          <a:prstGeom prst="rightArrow">
            <a:avLst/>
          </a:prstGeom>
          <a:solidFill>
            <a:srgbClr val="6284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5791200" y="2953232"/>
            <a:ext cx="837481" cy="609600"/>
          </a:xfrm>
          <a:prstGeom prst="rightArrow">
            <a:avLst/>
          </a:prstGeom>
          <a:solidFill>
            <a:srgbClr val="6284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914400" y="4503668"/>
            <a:ext cx="5713883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500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How long does it take?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500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How much does it cost per hour?</a:t>
            </a:r>
          </a:p>
        </p:txBody>
      </p:sp>
      <p:sp>
        <p:nvSpPr>
          <p:cNvPr id="16" name="Rectangle 3"/>
          <p:cNvSpPr/>
          <p:nvPr/>
        </p:nvSpPr>
        <p:spPr>
          <a:xfrm>
            <a:off x="7052857" y="4876800"/>
            <a:ext cx="97481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500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$/ft</a:t>
            </a:r>
            <a:r>
              <a:rPr lang="en-US" sz="3500" baseline="30000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20" name="Right Arrow 21"/>
          <p:cNvSpPr/>
          <p:nvPr/>
        </p:nvSpPr>
        <p:spPr>
          <a:xfrm>
            <a:off x="6324600" y="5029200"/>
            <a:ext cx="533400" cy="381000"/>
          </a:xfrm>
          <a:prstGeom prst="rightArrow">
            <a:avLst/>
          </a:prstGeom>
          <a:solidFill>
            <a:srgbClr val="6284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42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6" grpId="0" animBg="1"/>
      <p:bldP spid="22" grpId="0" animBg="1"/>
      <p:bldP spid="24" grpId="0"/>
      <p:bldP spid="16" grpId="0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AD030AA-C92C-4DAC-BE34-CDEF696A407D}" type="datetime1">
              <a:rPr lang="en-US" smtClean="0"/>
              <a:pPr/>
              <a:t>7/18/2013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srgbClr val="546368"/>
                </a:solidFill>
                <a:latin typeface="Arial" pitchFamily="34" charset="0"/>
                <a:cs typeface="Arial" pitchFamily="34" charset="0"/>
              </a:rPr>
              <a:t>Uli Strötz – GIS Intern</a:t>
            </a:r>
            <a:endParaRPr lang="en-US" dirty="0">
              <a:solidFill>
                <a:srgbClr val="546368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8" descr="http://www.swifttreecare.com/wp-content/uploads/2013/02/tree-felling-in-marin-count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457200"/>
            <a:ext cx="1597025" cy="122742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457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29A066"/>
                </a:solidFill>
                <a:latin typeface="Arial" pitchFamily="34" charset="0"/>
                <a:cs typeface="Arial" pitchFamily="34" charset="0"/>
              </a:rPr>
              <a:t>Input Data</a:t>
            </a:r>
            <a:endParaRPr lang="en-US" sz="4000" dirty="0">
              <a:solidFill>
                <a:srgbClr val="29A066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28" y="1984248"/>
            <a:ext cx="8458200" cy="427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28" y="1984248"/>
            <a:ext cx="8458200" cy="427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28" y="1984248"/>
            <a:ext cx="8458200" cy="427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28" y="1984248"/>
            <a:ext cx="8458200" cy="427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3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328" y="1984248"/>
            <a:ext cx="84582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328" y="1984248"/>
            <a:ext cx="8458200" cy="427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2" name="Picture 18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328" y="1984248"/>
            <a:ext cx="84582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" name="Picture 20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328" y="1984248"/>
            <a:ext cx="8458200" cy="427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38328" y="2214713"/>
            <a:ext cx="1603452" cy="553998"/>
          </a:xfrm>
          <a:prstGeom prst="rect">
            <a:avLst/>
          </a:prstGeom>
          <a:solidFill>
            <a:srgbClr val="2B3D51"/>
          </a:solidFill>
          <a:effectLst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Slope      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38328" y="2667000"/>
            <a:ext cx="1603452" cy="553998"/>
          </a:xfrm>
          <a:prstGeom prst="rect">
            <a:avLst/>
          </a:prstGeom>
          <a:solidFill>
            <a:srgbClr val="2B3D51"/>
          </a:solidFill>
          <a:effectLst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Skid </a:t>
            </a:r>
            <a:r>
              <a:rPr lang="en-US" sz="2000" dirty="0" err="1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Dist</a:t>
            </a:r>
            <a:endParaRPr lang="en-US" sz="2000" dirty="0" smtClean="0">
              <a:solidFill>
                <a:srgbClr val="C4CCC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38328" y="3160604"/>
            <a:ext cx="1603452" cy="496996"/>
          </a:xfrm>
          <a:prstGeom prst="rect">
            <a:avLst/>
          </a:prstGeom>
          <a:solidFill>
            <a:srgbClr val="2B3D51"/>
          </a:solidFill>
          <a:effectLst/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Tree Data</a:t>
            </a:r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28" y="1984248"/>
            <a:ext cx="8458200" cy="4267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77111" y="3186015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4CCCF"/>
                </a:solidFill>
              </a:rPr>
              <a:t>c</a:t>
            </a:r>
            <a:r>
              <a:rPr lang="en-US" sz="1400" dirty="0" smtClean="0">
                <a:solidFill>
                  <a:srgbClr val="C4CCCF"/>
                </a:solidFill>
              </a:rPr>
              <a:t>entroid stand</a:t>
            </a:r>
            <a:endParaRPr lang="en-US" sz="1400" dirty="0">
              <a:solidFill>
                <a:srgbClr val="C4CCC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25658" y="4267200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4CCCF"/>
                </a:solidFill>
              </a:rPr>
              <a:t>s</a:t>
            </a:r>
            <a:r>
              <a:rPr lang="en-US" sz="1400" dirty="0" smtClean="0">
                <a:solidFill>
                  <a:srgbClr val="C4CCCF"/>
                </a:solidFill>
              </a:rPr>
              <a:t>tand landing</a:t>
            </a:r>
            <a:endParaRPr lang="en-US" sz="1400" dirty="0">
              <a:solidFill>
                <a:srgbClr val="C4CCC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53318" y="4875311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4CCCF"/>
                </a:solidFill>
              </a:rPr>
              <a:t>road landing</a:t>
            </a:r>
            <a:endParaRPr lang="en-US" sz="1400" dirty="0">
              <a:solidFill>
                <a:srgbClr val="C4CCCF"/>
              </a:solidFill>
            </a:endParaRPr>
          </a:p>
        </p:txBody>
      </p:sp>
      <p:sp>
        <p:nvSpPr>
          <p:cNvPr id="21" name="Right Arrow 20"/>
          <p:cNvSpPr/>
          <p:nvPr/>
        </p:nvSpPr>
        <p:spPr>
          <a:xfrm rot="6204166">
            <a:off x="5457270" y="3652043"/>
            <a:ext cx="271843" cy="126638"/>
          </a:xfrm>
          <a:prstGeom prst="rightArrow">
            <a:avLst/>
          </a:prstGeom>
          <a:solidFill>
            <a:srgbClr val="6284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06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5" grpId="0" animBg="1"/>
      <p:bldP spid="46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8A76FE4-BF1B-4A01-95F4-CF2AAD6DB143}" type="datetime1">
              <a:rPr lang="en-US" smtClean="0"/>
              <a:t>7/18/2013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srgbClr val="546368"/>
                </a:solidFill>
                <a:latin typeface="Arial" pitchFamily="34" charset="0"/>
                <a:cs typeface="Arial" pitchFamily="34" charset="0"/>
              </a:rPr>
              <a:t>Uli Strötz – GIS Intern</a:t>
            </a:r>
            <a:endParaRPr lang="en-US" dirty="0">
              <a:solidFill>
                <a:srgbClr val="546368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57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29A066"/>
                </a:solidFill>
                <a:latin typeface="Arial" pitchFamily="34" charset="0"/>
                <a:cs typeface="Arial" pitchFamily="34" charset="0"/>
              </a:rPr>
              <a:t>What are the Delivered Costs?</a:t>
            </a:r>
            <a:endParaRPr lang="en-US" sz="4000" dirty="0">
              <a:solidFill>
                <a:srgbClr val="29A066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10" descr="http://www.timbersure.net/images/subhead.jp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1" r="11029"/>
          <a:stretch/>
        </p:blipFill>
        <p:spPr bwMode="auto">
          <a:xfrm>
            <a:off x="5334000" y="1980000"/>
            <a:ext cx="3581400" cy="256222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lus 12"/>
          <p:cNvSpPr/>
          <p:nvPr/>
        </p:nvSpPr>
        <p:spPr>
          <a:xfrm>
            <a:off x="3810000" y="2892552"/>
            <a:ext cx="1371600" cy="1219200"/>
          </a:xfrm>
          <a:prstGeom prst="mathPlus">
            <a:avLst/>
          </a:prstGeom>
          <a:solidFill>
            <a:srgbClr val="6284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8" descr="http://www.swifttreecare.com/wp-content/uploads/2013/02/tree-felling-in-marin-count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81200"/>
            <a:ext cx="3333750" cy="256222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5"/>
          <p:cNvSpPr/>
          <p:nvPr/>
        </p:nvSpPr>
        <p:spPr>
          <a:xfrm>
            <a:off x="638175" y="4630470"/>
            <a:ext cx="2667000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Harvest Costs</a:t>
            </a:r>
          </a:p>
        </p:txBody>
      </p:sp>
      <p:sp>
        <p:nvSpPr>
          <p:cNvPr id="18" name="Rectangle 16"/>
          <p:cNvSpPr/>
          <p:nvPr/>
        </p:nvSpPr>
        <p:spPr>
          <a:xfrm>
            <a:off x="5791200" y="4629600"/>
            <a:ext cx="2667000" cy="57785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Hauling Costs</a:t>
            </a:r>
          </a:p>
        </p:txBody>
      </p:sp>
      <p:sp>
        <p:nvSpPr>
          <p:cNvPr id="11" name="Rectangle 3"/>
          <p:cNvSpPr/>
          <p:nvPr/>
        </p:nvSpPr>
        <p:spPr>
          <a:xfrm>
            <a:off x="876476" y="5397962"/>
            <a:ext cx="209532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= $/ft</a:t>
            </a:r>
            <a:r>
              <a:rPr lang="en-US" sz="2200" baseline="30000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en-US" sz="2200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 x total </a:t>
            </a:r>
            <a:r>
              <a:rPr lang="en-US" sz="2200" dirty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ft</a:t>
            </a:r>
            <a:r>
              <a:rPr lang="en-US" sz="2200" baseline="30000" dirty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3</a:t>
            </a:r>
            <a:endParaRPr lang="en-US" sz="2200" baseline="30000" dirty="0" smtClean="0">
              <a:solidFill>
                <a:srgbClr val="C4CCC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59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AD030AA-C92C-4DAC-BE34-CDEF696A407D}" type="datetime1">
              <a:rPr lang="en-US" smtClean="0"/>
              <a:pPr/>
              <a:t>7/18/2013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srgbClr val="546368"/>
                </a:solidFill>
                <a:latin typeface="Arial" pitchFamily="34" charset="0"/>
                <a:cs typeface="Arial" pitchFamily="34" charset="0"/>
              </a:rPr>
              <a:t>Uli Strötz – GIS Intern</a:t>
            </a:r>
            <a:endParaRPr lang="en-US" dirty="0">
              <a:solidFill>
                <a:srgbClr val="546368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10" descr="http://www.timbersure.net/images/subhea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8" r="6979"/>
          <a:stretch/>
        </p:blipFill>
        <p:spPr bwMode="auto">
          <a:xfrm>
            <a:off x="301752" y="457200"/>
            <a:ext cx="1992749" cy="122529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200400" y="1371600"/>
            <a:ext cx="5638800" cy="5486400"/>
          </a:xfrm>
          <a:prstGeom prst="rect">
            <a:avLst/>
          </a:prstGeom>
          <a:noFill/>
          <a:ln>
            <a:solidFill>
              <a:srgbClr val="2B3D5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http://cuusoo.s3.amazonaws.com/documents/19259/824ae/def63/5d396/cd392/56b2e/9b713/aa901/thumb640x360.jp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4"/>
          <a:stretch/>
        </p:blipFill>
        <p:spPr bwMode="auto">
          <a:xfrm>
            <a:off x="978408" y="2133600"/>
            <a:ext cx="2221992" cy="164592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wildnatureimages.com/images%202/040607-010..jpg"/>
          <p:cNvPicPr preferRelativeResize="0">
            <a:picLocks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2"/>
          <a:stretch/>
        </p:blipFill>
        <p:spPr bwMode="auto">
          <a:xfrm>
            <a:off x="5245608" y="2133600"/>
            <a:ext cx="2221992" cy="164592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9"/>
          <p:cNvSpPr/>
          <p:nvPr/>
        </p:nvSpPr>
        <p:spPr>
          <a:xfrm>
            <a:off x="3810000" y="2651760"/>
            <a:ext cx="837481" cy="609600"/>
          </a:xfrm>
          <a:prstGeom prst="rightArrow">
            <a:avLst/>
          </a:prstGeom>
          <a:solidFill>
            <a:srgbClr val="6284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4"/>
          <p:cNvSpPr txBox="1"/>
          <p:nvPr/>
        </p:nvSpPr>
        <p:spPr>
          <a:xfrm>
            <a:off x="0" y="457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29A066"/>
                </a:solidFill>
                <a:latin typeface="Arial" pitchFamily="34" charset="0"/>
                <a:cs typeface="Arial" pitchFamily="34" charset="0"/>
              </a:rPr>
              <a:t>   How does it work?</a:t>
            </a:r>
            <a:endParaRPr lang="en-US" sz="4000" dirty="0">
              <a:solidFill>
                <a:srgbClr val="29A06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3"/>
          <p:cNvSpPr/>
          <p:nvPr/>
        </p:nvSpPr>
        <p:spPr>
          <a:xfrm>
            <a:off x="228600" y="4230469"/>
            <a:ext cx="86787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 Total Haul Cost = $/min x </a:t>
            </a:r>
            <a:r>
              <a:rPr lang="en-US" sz="3600" dirty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lang="en-US" sz="3600" dirty="0" smtClean="0">
                <a:solidFill>
                  <a:srgbClr val="C4CCCF"/>
                </a:solidFill>
                <a:latin typeface="Arial" pitchFamily="34" charset="0"/>
                <a:cs typeface="Arial" pitchFamily="34" charset="0"/>
              </a:rPr>
              <a:t>otal min x trips</a:t>
            </a:r>
            <a:endParaRPr lang="en-US" sz="3600" baseline="30000" dirty="0" smtClean="0">
              <a:solidFill>
                <a:srgbClr val="C4CCC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" name="Straight Connector 16"/>
          <p:cNvCxnSpPr/>
          <p:nvPr/>
        </p:nvCxnSpPr>
        <p:spPr>
          <a:xfrm>
            <a:off x="4038600" y="4837176"/>
            <a:ext cx="1143000" cy="0"/>
          </a:xfrm>
          <a:prstGeom prst="line">
            <a:avLst/>
          </a:prstGeom>
          <a:ln w="22225">
            <a:solidFill>
              <a:srgbClr val="C4CC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98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14201</TotalTime>
  <Words>365</Words>
  <Application>Microsoft Office PowerPoint</Application>
  <PresentationFormat>On-screen Show (4:3)</PresentationFormat>
  <Paragraphs>138</Paragraphs>
  <Slides>18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Ulrich Stroetz</dc:creator>
  <cp:lastModifiedBy>Ulrich Stroetz</cp:lastModifiedBy>
  <cp:revision>168</cp:revision>
  <dcterms:created xsi:type="dcterms:W3CDTF">2013-06-24T21:03:17Z</dcterms:created>
  <dcterms:modified xsi:type="dcterms:W3CDTF">2013-07-18T22:46:40Z</dcterms:modified>
</cp:coreProperties>
</file>